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328428-9467-44CD-B971-4472CC155BC8}" type="datetimeFigureOut">
              <a:rPr lang="hr-HR" smtClean="0"/>
              <a:pPr/>
              <a:t>20.11.2017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5F02CD-527E-4BF9-8C86-ED7473F89FE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Tolerancija</a:t>
            </a:r>
            <a:endParaRPr lang="hr-HR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302568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sz="2000" dirty="0" smtClean="0"/>
              <a:t>          Marino Božinović</a:t>
            </a:r>
          </a:p>
          <a:p>
            <a:r>
              <a:rPr lang="hr-HR" sz="2000" dirty="0" smtClean="0"/>
              <a:t>          Džan Suljević</a:t>
            </a:r>
          </a:p>
          <a:p>
            <a:endParaRPr lang="hr-HR" sz="2000" dirty="0" smtClean="0"/>
          </a:p>
          <a:p>
            <a:r>
              <a:rPr lang="hr-HR" sz="2000" dirty="0" smtClean="0"/>
              <a:t>          Osnovna škola Ivana</a:t>
            </a:r>
          </a:p>
          <a:p>
            <a:r>
              <a:rPr lang="hr-HR" sz="2000" dirty="0" smtClean="0"/>
              <a:t>          Gundulića, VI. </a:t>
            </a:r>
            <a:r>
              <a:rPr lang="hr-HR" sz="2000" dirty="0"/>
              <a:t>d</a:t>
            </a:r>
            <a:endParaRPr lang="hr-HR" sz="2000" dirty="0" smtClean="0"/>
          </a:p>
          <a:p>
            <a:endParaRPr lang="hr-HR" dirty="0"/>
          </a:p>
        </p:txBody>
      </p:sp>
      <p:pic>
        <p:nvPicPr>
          <p:cNvPr id="1027" name="Picture 3" descr="C:\Users\Bozinovic\Desktop\shutterstock_6612307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42048" cy="1584176"/>
          </a:xfrm>
        </p:spPr>
        <p:txBody>
          <a:bodyPr>
            <a:normAutofit/>
          </a:bodyPr>
          <a:lstStyle/>
          <a:p>
            <a:pPr algn="ctr"/>
            <a:r>
              <a:rPr lang="hr-HR" sz="6600" dirty="0" smtClean="0"/>
              <a:t>Hvala </a:t>
            </a:r>
            <a:r>
              <a:rPr lang="hr-HR" sz="6600" dirty="0" smtClean="0"/>
              <a:t>na pažnji!</a:t>
            </a:r>
            <a:endParaRPr lang="hr-HR" sz="66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539552" y="2420888"/>
            <a:ext cx="57606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Prezentaciju izradili: </a:t>
            </a:r>
          </a:p>
          <a:p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Marino </a:t>
            </a:r>
            <a:r>
              <a:rPr lang="hr-HR" b="1" dirty="0">
                <a:solidFill>
                  <a:schemeClr val="tx2">
                    <a:lumMod val="50000"/>
                  </a:schemeClr>
                </a:solidFill>
              </a:rPr>
              <a:t>Božinović</a:t>
            </a:r>
          </a:p>
          <a:p>
            <a:r>
              <a:rPr lang="hr-HR" b="1" dirty="0" err="1" smtClean="0">
                <a:solidFill>
                  <a:schemeClr val="tx2">
                    <a:lumMod val="50000"/>
                  </a:schemeClr>
                </a:solidFill>
              </a:rPr>
              <a:t>Džan</a:t>
            </a: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b="1" dirty="0" err="1" smtClean="0">
                <a:solidFill>
                  <a:schemeClr val="tx2">
                    <a:lumMod val="50000"/>
                  </a:schemeClr>
                </a:solidFill>
              </a:rPr>
              <a:t>Suljević</a:t>
            </a: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, 6. d</a:t>
            </a:r>
          </a:p>
          <a:p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Mentorica: prof. Anamarija </a:t>
            </a:r>
            <a:r>
              <a:rPr lang="hr-H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Didović</a:t>
            </a:r>
            <a:r>
              <a:rPr lang="hr-H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Batinić</a:t>
            </a:r>
            <a:endParaRPr lang="hr-H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hr-HR" dirty="0"/>
          </a:p>
          <a:p>
            <a:r>
              <a:rPr lang="hr-HR" dirty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Tolerancija odnosno poštivanje različitosti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Pojam tolerancija dolazi od </a:t>
            </a:r>
            <a:r>
              <a:rPr lang="hr-HR" dirty="0" smtClean="0"/>
              <a:t>latinske</a:t>
            </a:r>
            <a:r>
              <a:rPr lang="vi-VN" dirty="0" smtClean="0"/>
              <a:t> riječi </a:t>
            </a:r>
            <a:r>
              <a:rPr lang="vi-VN" i="1" dirty="0" smtClean="0"/>
              <a:t>tolerare</a:t>
            </a:r>
            <a:r>
              <a:rPr lang="vi-VN" dirty="0" smtClean="0"/>
              <a:t>, što znači podnositi. </a:t>
            </a:r>
            <a:endParaRPr lang="hr-HR" dirty="0" smtClean="0"/>
          </a:p>
          <a:p>
            <a:r>
              <a:rPr lang="vi-VN" dirty="0" smtClean="0"/>
              <a:t>Ona </a:t>
            </a:r>
            <a:r>
              <a:rPr lang="vi-VN" smtClean="0"/>
              <a:t>podrazumijeva uvažavanje </a:t>
            </a:r>
            <a:r>
              <a:rPr lang="vi-VN" dirty="0" smtClean="0"/>
              <a:t>tuđih ideja, stavova i načina života. </a:t>
            </a:r>
            <a:endParaRPr lang="hr-HR" dirty="0" smtClean="0"/>
          </a:p>
          <a:p>
            <a:r>
              <a:rPr lang="vi-VN" dirty="0" smtClean="0"/>
              <a:t>Biti tolerantan znači biti osviješten o različitosti u odnosu na nas same i prihvaćanje toga u svakodnevnom životu. </a:t>
            </a:r>
            <a:endParaRPr lang="hr-HR" dirty="0"/>
          </a:p>
        </p:txBody>
      </p:sp>
      <p:pic>
        <p:nvPicPr>
          <p:cNvPr id="2050" name="Picture 2" descr="C:\Users\Bozinovic\Desktop\shutterstock_180860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27984" y="1700808"/>
            <a:ext cx="2448272" cy="1800200"/>
          </a:xfrm>
          <a:prstGeom prst="rect">
            <a:avLst/>
          </a:prstGeom>
          <a:noFill/>
        </p:spPr>
      </p:pic>
      <p:pic>
        <p:nvPicPr>
          <p:cNvPr id="2051" name="Picture 3" descr="C:\Users\Bozinovic\Desktop\shutterstock_976140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717032"/>
            <a:ext cx="2520280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UNESCOVA definicija tolerancije (1995.)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vi-VN" i="1" dirty="0" smtClean="0"/>
              <a:t>"Tolerancija je poštovanje, prihvaćanje i uvažavanje bogatstva različitosti u našim svjetskim kulturama, naša forma izražavanja i način da budemo ljudi"</a:t>
            </a:r>
            <a:r>
              <a:rPr lang="hr-HR" i="1" dirty="0" smtClean="0"/>
              <a:t>.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C:\Users\Bozinovic\Desktop\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16832"/>
            <a:ext cx="3312368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Toleranciju možemo naučiti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Št</a:t>
            </a:r>
            <a:r>
              <a:rPr lang="hr-HR" dirty="0" smtClean="0"/>
              <a:t>o </a:t>
            </a:r>
            <a:r>
              <a:rPr lang="hr-HR" dirty="0" smtClean="0"/>
              <a:t>znači da djeca prihvaćanje različitosti trebaju ugraditi u vlastiti sustav vrijednosti kako bi kasnije mogli i uvažavati, a ne samo podnositi druge ljude.</a:t>
            </a:r>
          </a:p>
          <a:p>
            <a:r>
              <a:rPr lang="pl-PL" dirty="0" smtClean="0"/>
              <a:t>Prvi učitelj tolerancije je obitelj.</a:t>
            </a:r>
            <a:endParaRPr lang="hr-HR" dirty="0"/>
          </a:p>
        </p:txBody>
      </p:sp>
      <p:pic>
        <p:nvPicPr>
          <p:cNvPr id="3074" name="Picture 2" descr="C:\Users\Bozinovic\Desktop\tol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67944" y="1700808"/>
            <a:ext cx="3521075" cy="1874121"/>
          </a:xfrm>
          <a:prstGeom prst="rect">
            <a:avLst/>
          </a:prstGeom>
          <a:noFill/>
        </p:spPr>
      </p:pic>
      <p:pic>
        <p:nvPicPr>
          <p:cNvPr id="3076" name="Picture 4" descr="C:\Users\Bozinovic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89040"/>
            <a:ext cx="2664296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Tolerantno ponašanje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Način izražavanja tolerancije uvelike ovisi o odgoju i obrazovanju.</a:t>
            </a:r>
          </a:p>
          <a:p>
            <a:r>
              <a:rPr lang="hr-HR" dirty="0" smtClean="0"/>
              <a:t>Tolerancija se uči.</a:t>
            </a:r>
            <a:r>
              <a:rPr lang="hr-HR" b="1" dirty="0" smtClean="0"/>
              <a:t> </a:t>
            </a:r>
            <a:endParaRPr lang="hr-HR" dirty="0" smtClean="0"/>
          </a:p>
          <a:p>
            <a:r>
              <a:rPr lang="hr-HR" dirty="0" smtClean="0"/>
              <a:t>Upoznajući druge ljude, razumijevajući drugačije vrednovanje stvarnosti postajemo bogatiji.</a:t>
            </a:r>
            <a:endParaRPr lang="hr-HR" dirty="0"/>
          </a:p>
        </p:txBody>
      </p:sp>
      <p:pic>
        <p:nvPicPr>
          <p:cNvPr id="4098" name="Picture 2" descr="C:\Users\Bozinovic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55976" y="2060848"/>
            <a:ext cx="2664296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OBRAZOVANJEM DO TOLERANCIJE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U razvijenim i </a:t>
            </a:r>
            <a:r>
              <a:rPr lang="hr-HR" dirty="0" smtClean="0"/>
              <a:t>naprednim</a:t>
            </a:r>
            <a:r>
              <a:rPr lang="vi-VN" dirty="0" smtClean="0"/>
              <a:t> društvima tolerira se i cijeni različitost među ljudima. </a:t>
            </a:r>
            <a:endParaRPr lang="hr-HR" dirty="0" smtClean="0"/>
          </a:p>
          <a:p>
            <a:r>
              <a:rPr lang="vi-VN" dirty="0" smtClean="0"/>
              <a:t>Tolerancija prema različitostima podrazumijeva prihvaćanje drugih takvih kakvi jesu, zajedno  sa svim njihovim manama i vrlinama.</a:t>
            </a:r>
            <a:endParaRPr lang="hr-HR" dirty="0"/>
          </a:p>
        </p:txBody>
      </p:sp>
      <p:pic>
        <p:nvPicPr>
          <p:cNvPr id="5122" name="Picture 2" descr="C:\Users\Bozinovic\Desktop\tolerance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32040" y="1844824"/>
            <a:ext cx="1714500" cy="1584176"/>
          </a:xfrm>
          <a:prstGeom prst="rect">
            <a:avLst/>
          </a:prstGeom>
          <a:noFill/>
        </p:spPr>
      </p:pic>
      <p:pic>
        <p:nvPicPr>
          <p:cNvPr id="5123" name="Picture 3" descr="C:\Users\Bozinovic\Desktop\tol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645024"/>
            <a:ext cx="2681858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Tolerancija ...</a:t>
            </a:r>
            <a:endParaRPr lang="hr-HR" dirty="0"/>
          </a:p>
        </p:txBody>
      </p:sp>
      <p:pic>
        <p:nvPicPr>
          <p:cNvPr id="6148" name="Picture 4" descr="C:\Users\Bozinovic\Desktop\tol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1628800"/>
            <a:ext cx="3816424" cy="3960440"/>
          </a:xfrm>
          <a:prstGeom prst="rect">
            <a:avLst/>
          </a:prstGeom>
          <a:noFill/>
        </p:spPr>
      </p:pic>
      <p:pic>
        <p:nvPicPr>
          <p:cNvPr id="6150" name="Picture 6" descr="C:\Users\Bozinovic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788024" y="1484784"/>
            <a:ext cx="2808312" cy="2143125"/>
          </a:xfrm>
          <a:prstGeom prst="rect">
            <a:avLst/>
          </a:prstGeom>
          <a:noFill/>
        </p:spPr>
      </p:pic>
      <p:pic>
        <p:nvPicPr>
          <p:cNvPr id="6151" name="Picture 7" descr="C:\Users\Bozinovic\Desktop\images0LAPTT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717032"/>
            <a:ext cx="2880320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Tolerancija....</a:t>
            </a:r>
            <a:endParaRPr lang="hr-HR" dirty="0"/>
          </a:p>
        </p:txBody>
      </p:sp>
      <p:pic>
        <p:nvPicPr>
          <p:cNvPr id="2050" name="Picture 2" descr="C:\Users\Bozinovic\Desktop\th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5544616" cy="381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242048" cy="504056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pic>
        <p:nvPicPr>
          <p:cNvPr id="3074" name="Picture 2" descr="C:\Users\Bozinovic\Desktop\tolerancija14-2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488832" cy="5789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210</Words>
  <Application>Microsoft Office PowerPoint</Application>
  <PresentationFormat>Prikaz na zaslonu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Opulent</vt:lpstr>
      <vt:lpstr>Tolerancija</vt:lpstr>
      <vt:lpstr>Tolerancija odnosno poštivanje različitosti </vt:lpstr>
      <vt:lpstr>UNESCOVA definicija tolerancije (1995.)</vt:lpstr>
      <vt:lpstr>Toleranciju možemo naučiti </vt:lpstr>
      <vt:lpstr>Tolerantno ponašanje</vt:lpstr>
      <vt:lpstr>OBRAZOVANJEM DO TOLERANCIJE</vt:lpstr>
      <vt:lpstr>Tolerancija ...</vt:lpstr>
      <vt:lpstr>Tolerancija....</vt:lpstr>
      <vt:lpstr>PowerPointova prezentacija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Tolerancija</dc:title>
  <dc:creator>Bozinovic</dc:creator>
  <cp:lastModifiedBy>KORISNIK</cp:lastModifiedBy>
  <cp:revision>17</cp:revision>
  <dcterms:created xsi:type="dcterms:W3CDTF">2017-11-14T20:22:42Z</dcterms:created>
  <dcterms:modified xsi:type="dcterms:W3CDTF">2017-11-20T15:01:24Z</dcterms:modified>
</cp:coreProperties>
</file>